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333038" cy="15087600"/>
  <p:notesSz cx="6797675" cy="9928225"/>
  <p:custDataLst>
    <p:tags r:id="rId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4786" userDrawn="1">
          <p15:clr>
            <a:srgbClr val="A4A3A4"/>
          </p15:clr>
        </p15:guide>
        <p15:guide id="2" pos="3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B160010-378B-472F-A4A5-138C01F60E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81DF42CE-1D10-4787-A7A7-3A6B0AC9D657}" styleName="Table_1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EEF"/>
          </a:solidFill>
        </a:fill>
      </a:tcStyle>
    </a:band1V>
    <a:band2V>
      <a:tcStyle>
        <a:tcBdr/>
      </a:tcStyle>
    </a:band2V>
    <a:la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7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2544" y="34"/>
      </p:cViewPr>
      <p:guideLst>
        <p:guide orient="horz" pos="4786"/>
        <p:guide pos="32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tags" Target="tags/tag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52663" y="1241425"/>
            <a:ext cx="22923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52663" y="1241425"/>
            <a:ext cx="22923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52663" y="1241425"/>
            <a:ext cx="22923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774978" y="2469199"/>
            <a:ext cx="8783082" cy="52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80"/>
              <a:buFont typeface="Calibri" panose="020F0502020204030204"/>
              <a:buNone/>
              <a:defRPr sz="6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291630" y="7924484"/>
            <a:ext cx="7749779" cy="364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2710"/>
              <a:buNone/>
              <a:defRPr sz="2710"/>
            </a:lvl1pPr>
            <a:lvl2pPr lvl="1" algn="ctr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260"/>
              <a:buNone/>
              <a:defRPr sz="2260"/>
            </a:lvl2pPr>
            <a:lvl3pPr lvl="2" algn="ctr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  <a:defRPr sz="2035"/>
            </a:lvl3pPr>
            <a:lvl4pPr lvl="3" algn="ctr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/>
            </a:lvl4pPr>
            <a:lvl5pPr lvl="4" algn="ctr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/>
            </a:lvl5pPr>
            <a:lvl6pPr lvl="5" algn="ctr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/>
            </a:lvl6pPr>
            <a:lvl7pPr lvl="6" algn="ctr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/>
            </a:lvl7pPr>
            <a:lvl8pPr lvl="7" algn="ctr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/>
            </a:lvl8pPr>
            <a:lvl9pPr lvl="8" algn="ctr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710396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422819" y="13983973"/>
            <a:ext cx="3487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7297708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710397" y="803278"/>
            <a:ext cx="8912245" cy="291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80047" y="4346725"/>
            <a:ext cx="9572944" cy="8912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710396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422819" y="13983973"/>
            <a:ext cx="3487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7297708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2115589" y="6082267"/>
            <a:ext cx="12786044" cy="222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-2405114" y="3918787"/>
            <a:ext cx="12786044" cy="655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710396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422819" y="13983973"/>
            <a:ext cx="3487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7297708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10397" y="803278"/>
            <a:ext cx="8912245" cy="291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710397" y="4016375"/>
            <a:ext cx="8912245" cy="957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710396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422819" y="13983973"/>
            <a:ext cx="3487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297708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05015" y="3761427"/>
            <a:ext cx="8912245" cy="627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80"/>
              <a:buFont typeface="Calibri" panose="020F0502020204030204"/>
              <a:buNone/>
              <a:defRPr sz="6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05015" y="10096822"/>
            <a:ext cx="8912245" cy="33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2710"/>
              <a:buNone/>
              <a:defRPr sz="271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rgbClr val="888888"/>
              </a:buClr>
              <a:buSzPts val="2260"/>
              <a:buNone/>
              <a:defRPr sz="226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rgbClr val="888888"/>
              </a:buClr>
              <a:buSzPts val="2035"/>
              <a:buNone/>
              <a:defRPr sz="20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rgbClr val="888888"/>
              </a:buClr>
              <a:buSzPts val="1810"/>
              <a:buNone/>
              <a:defRPr sz="181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rgbClr val="888888"/>
              </a:buClr>
              <a:buSzPts val="1810"/>
              <a:buNone/>
              <a:defRPr sz="181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rgbClr val="888888"/>
              </a:buClr>
              <a:buSzPts val="1810"/>
              <a:buNone/>
              <a:defRPr sz="181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rgbClr val="888888"/>
              </a:buClr>
              <a:buSzPts val="1810"/>
              <a:buNone/>
              <a:defRPr sz="181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rgbClr val="888888"/>
              </a:buClr>
              <a:buSzPts val="1810"/>
              <a:buNone/>
              <a:defRPr sz="181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rgbClr val="888888"/>
              </a:buClr>
              <a:buSzPts val="1810"/>
              <a:buNone/>
              <a:defRPr sz="181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710396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422819" y="13983973"/>
            <a:ext cx="3487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7297708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10397" y="803278"/>
            <a:ext cx="8912245" cy="291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710396" y="4016375"/>
            <a:ext cx="4391541" cy="957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5231101" y="4016375"/>
            <a:ext cx="4391541" cy="957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710396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422819" y="13983973"/>
            <a:ext cx="3487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7297708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711742" y="803278"/>
            <a:ext cx="8912245" cy="291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711743" y="3698559"/>
            <a:ext cx="4371359" cy="181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2710"/>
              <a:buNone/>
              <a:defRPr sz="2710" b="1"/>
            </a:lvl1pPr>
            <a:lvl2pPr marL="914400" lvl="1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260"/>
              <a:buNone/>
              <a:defRPr sz="2260" b="1"/>
            </a:lvl2pPr>
            <a:lvl3pPr marL="1371600" lvl="2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  <a:defRPr sz="2035" b="1"/>
            </a:lvl3pPr>
            <a:lvl4pPr marL="1828800" lvl="3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 b="1"/>
            </a:lvl4pPr>
            <a:lvl5pPr marL="2286000" lvl="4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 b="1"/>
            </a:lvl5pPr>
            <a:lvl6pPr marL="2743200" lvl="5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 b="1"/>
            </a:lvl6pPr>
            <a:lvl7pPr marL="3200400" lvl="6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 b="1"/>
            </a:lvl7pPr>
            <a:lvl8pPr marL="3657600" lvl="7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 b="1"/>
            </a:lvl8pPr>
            <a:lvl9pPr marL="4114800" lvl="8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711743" y="5511165"/>
            <a:ext cx="4371359" cy="81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5231101" y="3698559"/>
            <a:ext cx="4392887" cy="181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2710"/>
              <a:buNone/>
              <a:defRPr sz="2710" b="1"/>
            </a:lvl1pPr>
            <a:lvl2pPr marL="914400" lvl="1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260"/>
              <a:buNone/>
              <a:defRPr sz="2260" b="1"/>
            </a:lvl2pPr>
            <a:lvl3pPr marL="1371600" lvl="2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  <a:defRPr sz="2035" b="1"/>
            </a:lvl3pPr>
            <a:lvl4pPr marL="1828800" lvl="3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 b="1"/>
            </a:lvl4pPr>
            <a:lvl5pPr marL="2286000" lvl="4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 b="1"/>
            </a:lvl5pPr>
            <a:lvl6pPr marL="2743200" lvl="5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 b="1"/>
            </a:lvl6pPr>
            <a:lvl7pPr marL="3200400" lvl="6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 b="1"/>
            </a:lvl7pPr>
            <a:lvl8pPr marL="3657600" lvl="7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 b="1"/>
            </a:lvl8pPr>
            <a:lvl9pPr marL="4114800" lvl="8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5231101" y="5511165"/>
            <a:ext cx="4392887" cy="81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710396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422819" y="13983973"/>
            <a:ext cx="3487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7297708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710397" y="803278"/>
            <a:ext cx="8912245" cy="291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710396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422819" y="13983973"/>
            <a:ext cx="3487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7297708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710396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422819" y="13983973"/>
            <a:ext cx="3487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7297708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711742" y="1005840"/>
            <a:ext cx="3332674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15"/>
              <a:buFont typeface="Calibri" panose="020F0502020204030204"/>
              <a:buNone/>
              <a:defRPr sz="36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392887" y="2172338"/>
            <a:ext cx="5231100" cy="1072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835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3615"/>
              <a:buChar char="•"/>
              <a:defRPr sz="3615"/>
            </a:lvl1pPr>
            <a:lvl2pPr marL="914400" lvl="1" indent="-42926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3165"/>
              <a:buChar char="•"/>
              <a:defRPr sz="3165"/>
            </a:lvl2pPr>
            <a:lvl3pPr marL="1371600" lvl="2" indent="-400685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710"/>
              <a:buChar char="•"/>
              <a:defRPr sz="2710"/>
            </a:lvl3pPr>
            <a:lvl4pPr marL="1828800" lvl="3" indent="-37211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260"/>
              <a:buChar char="•"/>
              <a:defRPr sz="2260"/>
            </a:lvl4pPr>
            <a:lvl5pPr marL="2286000" lvl="4" indent="-37211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260"/>
              <a:buChar char="•"/>
              <a:defRPr sz="2260"/>
            </a:lvl5pPr>
            <a:lvl6pPr marL="2743200" lvl="5" indent="-37211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260"/>
              <a:buChar char="•"/>
              <a:defRPr sz="2260"/>
            </a:lvl6pPr>
            <a:lvl7pPr marL="3200400" lvl="6" indent="-37211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260"/>
              <a:buChar char="•"/>
              <a:defRPr sz="2260"/>
            </a:lvl7pPr>
            <a:lvl8pPr marL="3657600" lvl="7" indent="-37211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260"/>
              <a:buChar char="•"/>
              <a:defRPr sz="2260"/>
            </a:lvl8pPr>
            <a:lvl9pPr marL="4114800" lvl="8" indent="-37211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260"/>
              <a:buChar char="•"/>
              <a:defRPr sz="226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711742" y="4526280"/>
            <a:ext cx="3332674" cy="8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/>
            </a:lvl1pPr>
            <a:lvl2pPr marL="914400" lvl="1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580"/>
              <a:buNone/>
              <a:defRPr sz="1580"/>
            </a:lvl2pPr>
            <a:lvl3pPr marL="1371600" lvl="2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355"/>
              <a:buNone/>
              <a:defRPr sz="1355"/>
            </a:lvl3pPr>
            <a:lvl4pPr marL="1828800" lvl="3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4pPr>
            <a:lvl5pPr marL="2286000" lvl="4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5pPr>
            <a:lvl6pPr marL="2743200" lvl="5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6pPr>
            <a:lvl7pPr marL="3200400" lvl="6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7pPr>
            <a:lvl8pPr marL="3657600" lvl="7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8pPr>
            <a:lvl9pPr marL="4114800" lvl="8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710396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422819" y="13983973"/>
            <a:ext cx="3487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7297708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711742" y="1005840"/>
            <a:ext cx="3332674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15"/>
              <a:buFont typeface="Calibri" panose="020F0502020204030204"/>
              <a:buNone/>
              <a:defRPr sz="36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4392887" y="2172338"/>
            <a:ext cx="5231100" cy="1072197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711742" y="4526280"/>
            <a:ext cx="3332674" cy="8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1810"/>
              <a:buNone/>
              <a:defRPr sz="1810"/>
            </a:lvl1pPr>
            <a:lvl2pPr marL="914400" lvl="1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580"/>
              <a:buNone/>
              <a:defRPr sz="1580"/>
            </a:lvl2pPr>
            <a:lvl3pPr marL="1371600" lvl="2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355"/>
              <a:buNone/>
              <a:defRPr sz="1355"/>
            </a:lvl3pPr>
            <a:lvl4pPr marL="1828800" lvl="3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4pPr>
            <a:lvl5pPr marL="2286000" lvl="4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5pPr>
            <a:lvl6pPr marL="2743200" lvl="5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6pPr>
            <a:lvl7pPr marL="3200400" lvl="6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7pPr>
            <a:lvl8pPr marL="3657600" lvl="7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8pPr>
            <a:lvl9pPr marL="4114800" lvl="8" indent="-228600" algn="l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710396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422819" y="13983973"/>
            <a:ext cx="3487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7297708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710397" y="803278"/>
            <a:ext cx="8912245" cy="291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70"/>
              <a:buFont typeface="Calibri" panose="020F0502020204030204"/>
              <a:buNone/>
              <a:defRPr sz="497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710397" y="4016375"/>
            <a:ext cx="8912245" cy="957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9260" algn="l" rtl="0">
              <a:lnSpc>
                <a:spcPct val="90000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3165"/>
              <a:buFont typeface="Arial" panose="020B0604020202020204"/>
              <a:buChar char="•"/>
              <a:defRPr sz="31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0685" algn="l" rtl="0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710"/>
              <a:buFont typeface="Arial" panose="020B0604020202020204"/>
              <a:buChar char="•"/>
              <a:defRPr sz="27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72110" algn="l" rtl="0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260"/>
              <a:buFont typeface="Arial" panose="020B0604020202020204"/>
              <a:buChar char="•"/>
              <a:defRPr sz="226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7505" algn="l" rtl="0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 panose="020B0604020202020204"/>
              <a:buChar char="•"/>
              <a:defRPr sz="20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7505" algn="l" rtl="0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 panose="020B0604020202020204"/>
              <a:buChar char="•"/>
              <a:defRPr sz="20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7505" algn="l" rtl="0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 panose="020B0604020202020204"/>
              <a:buChar char="•"/>
              <a:defRPr sz="20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7505" algn="l" rtl="0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 panose="020B0604020202020204"/>
              <a:buChar char="•"/>
              <a:defRPr sz="20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7505" algn="l" rtl="0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 panose="020B0604020202020204"/>
              <a:buChar char="•"/>
              <a:defRPr sz="20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7505" algn="l" rtl="0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 panose="020B0604020202020204"/>
              <a:buChar char="•"/>
              <a:defRPr sz="20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710396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422819" y="13983973"/>
            <a:ext cx="3487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7297708" y="13983973"/>
            <a:ext cx="232493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35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35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35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35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35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35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35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35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tags" Target="../tags/tag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24" Type="http://schemas.openxmlformats.org/officeDocument/2006/relationships/image" Target="../media/image16.pn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.png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0.xml"/><Relationship Id="rId7" Type="http://schemas.openxmlformats.org/officeDocument/2006/relationships/image" Target="../media/image2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363855" y="1194435"/>
            <a:ext cx="6226810" cy="3698875"/>
            <a:chOff x="-573" y="1881"/>
            <a:chExt cx="9806" cy="5825"/>
          </a:xfrm>
        </p:grpSpPr>
        <p:sp>
          <p:nvSpPr>
            <p:cNvPr id="93" name="Google Shape;93;p1"/>
            <p:cNvSpPr/>
            <p:nvPr/>
          </p:nvSpPr>
          <p:spPr>
            <a:xfrm>
              <a:off x="551" y="7384"/>
              <a:ext cx="7779" cy="3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DISPLAY</a:t>
              </a:r>
              <a:endParaRPr sz="11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" name="图片 1" descr="/Users/wu/Library/Containers/com.kingsoft.wpsoffice.mac/Data/tmp/picturecompress_20250623153723/output_1.pngoutput_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573" y="1881"/>
              <a:ext cx="9806" cy="550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/>
            <a:srcRect r="780" b="986"/>
            <a:stretch>
              <a:fillRect/>
            </a:stretch>
          </p:blipFill>
          <p:spPr>
            <a:xfrm>
              <a:off x="935" y="2532"/>
              <a:ext cx="6775" cy="3793"/>
            </a:xfrm>
            <a:prstGeom prst="rect">
              <a:avLst/>
            </a:prstGeom>
          </p:spPr>
        </p:pic>
      </p:grpSp>
      <p:sp>
        <p:nvSpPr>
          <p:cNvPr id="89" name="Google Shape;89;p1"/>
          <p:cNvSpPr/>
          <p:nvPr/>
        </p:nvSpPr>
        <p:spPr>
          <a:xfrm>
            <a:off x="349885" y="14582775"/>
            <a:ext cx="9604375" cy="200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EAN No.: 6937555211190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91" name="Google Shape;91;p1"/>
          <p:cNvGraphicFramePr/>
          <p:nvPr>
            <p:custDataLst>
              <p:tags r:id="rId1"/>
            </p:custDataLst>
          </p:nvPr>
        </p:nvGraphicFramePr>
        <p:xfrm>
          <a:off x="5807710" y="6829425"/>
          <a:ext cx="4105275" cy="1625600"/>
        </p:xfrm>
        <a:graphic>
          <a:graphicData uri="http://schemas.openxmlformats.org/drawingml/2006/table">
            <a:tbl>
              <a:tblPr>
                <a:noFill/>
                <a:tableStyleId>{9B160010-378B-472F-A4A5-138C01F60ED9}</a:tableStyleId>
              </a:tblPr>
              <a:tblGrid>
                <a:gridCol w="205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Dimensions with stand</a:t>
                      </a:r>
                      <a:endParaRPr sz="1400" u="none" strike="noStrike" cap="none"/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 panose="020B0604020202020204"/>
                        <a:buNone/>
                      </a:pPr>
                      <a:r>
                        <a:rPr lang="en-US" altLang="zh-CN" sz="11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Arial" panose="020B0604020202020204"/>
                          <a:sym typeface="Arial" panose="020B0604020202020204"/>
                        </a:rPr>
                        <a:t>904.3*180.1*563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mm</a:t>
                      </a:r>
                    </a:p>
                  </a:txBody>
                  <a:tcPr marL="91450" marR="91450" marT="9150" marB="915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Dimensions without stand</a:t>
                      </a:r>
                      <a:endParaRPr sz="1400" u="none" strike="noStrike" cap="none"/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 panose="020B0604020202020204"/>
                        <a:buNone/>
                      </a:pPr>
                      <a:r>
                        <a:rPr lang="en-US" altLang="zh-CN" sz="11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Arial" panose="020B0604020202020204"/>
                          <a:sym typeface="Arial" panose="020B0604020202020204"/>
                        </a:rPr>
                        <a:t>904.3*80.3*516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mm</a:t>
                      </a:r>
                    </a:p>
                  </a:txBody>
                  <a:tcPr marL="91450" marR="91450" marT="9150" marB="915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Packaging</a:t>
                      </a:r>
                      <a:endParaRPr sz="1400" u="none" strike="noStrike" cap="none"/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1025*135*635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mm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Net / Gross Weight</a:t>
                      </a:r>
                      <a:endParaRPr sz="1400" u="none" strike="noStrike" cap="none"/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5.7 / 7.7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kg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altLang="zh-CN" sz="1100" u="none" strike="noStrike" cap="none">
                          <a:solidFill>
                            <a:schemeClr val="dk1"/>
                          </a:solidFill>
                        </a:rPr>
                        <a:t>Packaging level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altLang="zh-CN" sz="11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cs typeface="Arial" panose="020B0604020202020204"/>
                          <a:sym typeface="Arial" panose="020B0604020202020204"/>
                        </a:rPr>
                        <a:t>A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/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" name="Google Shape;94;p1"/>
          <p:cNvSpPr/>
          <p:nvPr/>
        </p:nvSpPr>
        <p:spPr>
          <a:xfrm>
            <a:off x="5578192" y="4690069"/>
            <a:ext cx="4390513" cy="200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AUDIO</a:t>
            </a:r>
            <a:endParaRPr sz="11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58941" y="12173371"/>
            <a:ext cx="9612000" cy="20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INPUT / OUTPUT</a:t>
            </a:r>
            <a:endParaRPr sz="11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862681" y="9225377"/>
            <a:ext cx="41502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DESIGN</a:t>
            </a:r>
            <a:endParaRPr sz="1100" b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541521" y="8652268"/>
            <a:ext cx="4390513" cy="200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WALL MOUNT</a:t>
            </a:r>
            <a:endParaRPr sz="11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98" name="Google Shape;98;p1"/>
          <p:cNvGraphicFramePr/>
          <p:nvPr>
            <p:custDataLst>
              <p:tags r:id="rId2"/>
            </p:custDataLst>
          </p:nvPr>
        </p:nvGraphicFramePr>
        <p:xfrm>
          <a:off x="576580" y="4963795"/>
          <a:ext cx="4684395" cy="4629785"/>
        </p:xfrm>
        <a:graphic>
          <a:graphicData uri="http://schemas.openxmlformats.org/drawingml/2006/table">
            <a:tbl>
              <a:tblPr>
                <a:noFill/>
                <a:tableStyleId>{9B160010-378B-472F-A4A5-138C01F60ED9}</a:tableStyleId>
              </a:tblPr>
              <a:tblGrid>
                <a:gridCol w="233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Screen Size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40”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Aspect Ratio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16:9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Resolution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altLang="zh-CN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1920*1080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Luminance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220 cd/m</a:t>
                      </a:r>
                      <a:r>
                        <a:rPr lang="en-US" sz="1100" b="0" i="0" u="none" strike="noStrike" cap="none" baseline="30000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Contrast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5000:1</a:t>
                      </a:r>
                      <a:endParaRPr dirty="0"/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Display Color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16.7M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Screen View Angle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178°/178°</a:t>
                      </a:r>
                      <a:endParaRPr dirty="0"/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Response Time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9.5ms</a:t>
                      </a:r>
                      <a:endParaRPr dirty="0"/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HDR </a:t>
                      </a:r>
                      <a:endParaRPr sz="1400" u="none" strike="noStrike" cap="none"/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HDR10/HLG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PSI</a:t>
                      </a:r>
                      <a:endParaRPr sz="1400" u="none" strike="noStrike" cap="none"/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No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MPEG-2</a:t>
                      </a:r>
                      <a:endParaRPr sz="1400" u="none" strike="noStrike" cap="none"/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MPEG-4 (H.264)</a:t>
                      </a:r>
                      <a:endParaRPr sz="1400" u="none" strike="noStrike" cap="none"/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0"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Refresh Rate (Hz)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altLang="zh-CN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60Hz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Progressive Scan</a:t>
                      </a:r>
                      <a:endParaRPr sz="1400" u="none" strike="noStrike" cap="none"/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3D Comb Filter</a:t>
                      </a:r>
                      <a:endParaRPr sz="1400" u="none" strike="noStrike" cap="none"/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99" name="Google Shape;99;p1"/>
          <p:cNvGraphicFramePr/>
          <p:nvPr/>
        </p:nvGraphicFramePr>
        <p:xfrm>
          <a:off x="5807981" y="4963784"/>
          <a:ext cx="4093200" cy="1397000"/>
        </p:xfrm>
        <a:graphic>
          <a:graphicData uri="http://schemas.openxmlformats.org/drawingml/2006/table">
            <a:tbl>
              <a:tblPr>
                <a:noFill/>
                <a:tableStyleId>{9B160010-378B-472F-A4A5-138C01F60ED9}</a:tableStyleId>
              </a:tblPr>
              <a:tblGrid>
                <a:gridCol w="205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Audio Output</a:t>
                      </a: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2*8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Watt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Dolby Audio/Dolby+</a:t>
                      </a:r>
                      <a:endParaRPr dirty="0"/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 panose="020F050202020403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/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cs typeface="Arial" panose="020B0604020202020204"/>
                          <a:sym typeface="Arial" panose="020B0604020202020204"/>
                        </a:rPr>
                        <a:t>Stereo</a:t>
                      </a:r>
                      <a:endParaRPr dirty="0"/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Nicam/A2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 panose="020F050202020403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/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Automatic Volume Limiter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 panose="020F050202020403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/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Noise Reduction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 panose="020F0502020204030204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/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0" name="Google Shape;100;p1"/>
          <p:cNvSpPr/>
          <p:nvPr/>
        </p:nvSpPr>
        <p:spPr>
          <a:xfrm>
            <a:off x="358942" y="268215"/>
            <a:ext cx="9611487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n>
                <a:solidFill>
                  <a:sysClr val="windowText" lastClr="000000"/>
                </a:solidFill>
              </a:ln>
              <a:solidFill>
                <a:srgbClr val="E51E2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1" name="Google Shape;101;p1"/>
          <p:cNvSpPr txBox="1"/>
          <p:nvPr/>
        </p:nvSpPr>
        <p:spPr>
          <a:xfrm flipH="1">
            <a:off x="8906805" y="307824"/>
            <a:ext cx="1004364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None/>
            </a:pPr>
            <a:r>
              <a:rPr lang="en-US" sz="2800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2025</a:t>
            </a:r>
            <a:endParaRPr dirty="0"/>
          </a:p>
        </p:txBody>
      </p:sp>
      <p:sp>
        <p:nvSpPr>
          <p:cNvPr id="102" name="Google Shape;102;p1"/>
          <p:cNvSpPr txBox="1"/>
          <p:nvPr/>
        </p:nvSpPr>
        <p:spPr>
          <a:xfrm flipH="1">
            <a:off x="5572635" y="311039"/>
            <a:ext cx="328152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20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PRODUCT SPECIFICATION</a:t>
            </a:r>
            <a:endParaRPr sz="10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1"/>
          <p:cNvSpPr/>
          <p:nvPr/>
        </p:nvSpPr>
        <p:spPr>
          <a:xfrm rot="5400000" flipH="1">
            <a:off x="2537041" y="-1919913"/>
            <a:ext cx="486000" cy="4842198"/>
          </a:xfrm>
          <a:prstGeom prst="flowChartManualInput">
            <a:avLst/>
          </a:prstGeom>
          <a:solidFill>
            <a:srgbClr val="FFFFFF"/>
          </a:solidFill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5573674" y="6478469"/>
            <a:ext cx="4385722" cy="20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DIMENSIONS / WEIGHT</a:t>
            </a:r>
            <a:endParaRPr sz="11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05" name="Google Shape;105;p1"/>
          <p:cNvGraphicFramePr/>
          <p:nvPr>
            <p:custDataLst>
              <p:tags r:id="rId3"/>
            </p:custDataLst>
          </p:nvPr>
        </p:nvGraphicFramePr>
        <p:xfrm>
          <a:off x="5817870" y="8992870"/>
          <a:ext cx="4093210" cy="600710"/>
        </p:xfrm>
        <a:graphic>
          <a:graphicData uri="http://schemas.openxmlformats.org/drawingml/2006/table">
            <a:tbl>
              <a:tblPr>
                <a:noFill/>
                <a:tableStyleId>{9B160010-378B-472F-A4A5-138C01F60ED9}</a:tableStyleId>
              </a:tblPr>
              <a:tblGrid>
                <a:gridCol w="205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355"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Wall Support Type</a:t>
                      </a: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200 x 200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mm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Screw</a:t>
                      </a:r>
                      <a:endParaRPr lang="en-US" sz="800" b="0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M6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 panose="020F050202020403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/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" name="Google Shape;107;p1"/>
          <p:cNvSpPr/>
          <p:nvPr/>
        </p:nvSpPr>
        <p:spPr>
          <a:xfrm>
            <a:off x="358942" y="944303"/>
            <a:ext cx="4939200" cy="21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MODEL  L40G5AU</a:t>
            </a:r>
          </a:p>
        </p:txBody>
      </p:sp>
      <p:sp>
        <p:nvSpPr>
          <p:cNvPr id="108" name="Google Shape;108;p1"/>
          <p:cNvSpPr/>
          <p:nvPr/>
        </p:nvSpPr>
        <p:spPr>
          <a:xfrm>
            <a:off x="5578199" y="948157"/>
            <a:ext cx="4390513" cy="21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SELLING POIINTS</a:t>
            </a:r>
            <a:endParaRPr sz="11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10" name="Google Shape;110;p1"/>
          <p:cNvGraphicFramePr/>
          <p:nvPr>
            <p:custDataLst>
              <p:tags r:id="rId4"/>
            </p:custDataLst>
          </p:nvPr>
        </p:nvGraphicFramePr>
        <p:xfrm>
          <a:off x="358775" y="12486640"/>
          <a:ext cx="9603740" cy="1896110"/>
        </p:xfrm>
        <a:graphic>
          <a:graphicData uri="http://schemas.openxmlformats.org/drawingml/2006/table">
            <a:tbl>
              <a:tblPr firstRow="1" bandRow="1">
                <a:noFill/>
                <a:tableStyleId>{81DF42CE-1D10-4787-A7A7-3A6B0AC9D657}</a:tableStyleId>
              </a:tblPr>
              <a:tblGrid>
                <a:gridCol w="1123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26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HDMI1.4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HDMI1.4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AV Input         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Audio Output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Data Transfer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HDCP 1.4 ARC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CEC</a:t>
                      </a: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HDCP 1.4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CEC</a:t>
                      </a: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Mini</a:t>
                      </a: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Earphone</a:t>
                      </a: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Digital Audio Out</a:t>
                      </a: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USB 2.0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5V, 500mA</a:t>
                      </a: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LAN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ANT</a:t>
                      </a: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x1</a:t>
                      </a: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x2</a:t>
                      </a:r>
                      <a:endParaRPr sz="1100" b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 panose="020F0502020204030204"/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  x1</a:t>
                      </a:r>
                      <a:endParaRPr sz="1100" b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 x1</a:t>
                      </a:r>
                      <a:endParaRPr sz="1100" b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100" b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x1</a:t>
                      </a: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2" name="Google Shape;112;p1" descr="/Users/wu/Library/Containers/com.kingsoft.wpsoffice.mac/Data/tmp/kaimatting/20250623155327/output_aiMatting_20250623155330.pngoutput_aiMatting_20250623155330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779721" y="12983434"/>
            <a:ext cx="557530" cy="24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 descr="u=768633022,2430429165&amp;fm=21&amp;gp=0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6722921" y="12978989"/>
            <a:ext cx="480621" cy="25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 descr="/Users/wu/Library/Containers/com.kingsoft.wpsoffice.mac/Data/tmp/kaimatting/20250623155538/output_aiMatting_20250623155540.pngoutput_aiMatting_20250623155540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8324850" y="12947015"/>
            <a:ext cx="343535" cy="28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 descr="/Users/wu/Library/Containers/com.kingsoft.wpsoffice.mac/Data/tmp/kaimatting/20250623155319/output_aiMatting_20250623155322.pngoutput_aiMatting_20250623155322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646201" y="12972077"/>
            <a:ext cx="557530" cy="24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 descr="P96D`C{N4~(P@3NSFCWWCCL"/>
          <p:cNvPicPr preferRelativeResize="0"/>
          <p:nvPr/>
        </p:nvPicPr>
        <p:blipFill rotWithShape="1">
          <a:blip r:embed="rId14"/>
          <a:srcRect t="-2" r="62844" b="30230"/>
          <a:stretch>
            <a:fillRect/>
          </a:stretch>
        </p:blipFill>
        <p:spPr>
          <a:xfrm>
            <a:off x="391456" y="295778"/>
            <a:ext cx="812719" cy="37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/Users/wu/Library/Containers/com.kingsoft.wpsoffice.mac/Data/tmp/kaimatting/20250623160008/output_aiMatting_20250623160010.pngoutput_aiMatting_202506231600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83700" y="12963525"/>
            <a:ext cx="358775" cy="287655"/>
          </a:xfrm>
          <a:prstGeom prst="rect">
            <a:avLst/>
          </a:prstGeom>
        </p:spPr>
      </p:pic>
      <p:pic>
        <p:nvPicPr>
          <p:cNvPr id="10" name="图片 9" descr="/Users/wu/Library/Containers/com.kingsoft.wpsoffice.mac/Data/tmp/kaimatting/20250623160130/output_aiMatting_20250623160132.pngoutput_aiMatting_202506231601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28620" y="13008610"/>
            <a:ext cx="680720" cy="208280"/>
          </a:xfrm>
          <a:prstGeom prst="rect">
            <a:avLst/>
          </a:prstGeom>
        </p:spPr>
      </p:pic>
      <p:pic>
        <p:nvPicPr>
          <p:cNvPr id="12" name="图片 11" descr="/Users/wu/Library/Containers/com.kingsoft.wpsoffice.mac/Data/tmp/kaimatting/20250623160206/output_aiMatting_20250623160208.pngoutput_aiMatting_2025062316020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04030" y="13005435"/>
            <a:ext cx="286385" cy="2457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8915" y="12963525"/>
            <a:ext cx="316865" cy="287655"/>
          </a:xfrm>
          <a:prstGeom prst="rect">
            <a:avLst/>
          </a:prstGeom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19"/>
          <a:srcRect/>
          <a:stretch>
            <a:fillRect/>
          </a:stretch>
        </p:blipFill>
        <p:spPr>
          <a:xfrm>
            <a:off x="7203440" y="1539240"/>
            <a:ext cx="1260475" cy="70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20"/>
          <a:srcRect/>
          <a:stretch>
            <a:fillRect/>
          </a:stretch>
        </p:blipFill>
        <p:spPr>
          <a:xfrm>
            <a:off x="8668385" y="1539875"/>
            <a:ext cx="118935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 rotWithShape="1">
          <a:blip r:embed="rId21"/>
          <a:srcRect/>
          <a:stretch>
            <a:fillRect/>
          </a:stretch>
        </p:blipFill>
        <p:spPr>
          <a:xfrm>
            <a:off x="6850380" y="2486343"/>
            <a:ext cx="999490" cy="395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/>
          <p:cNvPicPr preferRelativeResize="0"/>
          <p:nvPr/>
        </p:nvPicPr>
        <p:blipFill rotWithShape="1">
          <a:blip r:embed="rId22"/>
          <a:srcRect/>
          <a:stretch>
            <a:fillRect/>
          </a:stretch>
        </p:blipFill>
        <p:spPr>
          <a:xfrm>
            <a:off x="7712075" y="3271520"/>
            <a:ext cx="1021715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52435" y="2540318"/>
            <a:ext cx="681355" cy="2876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854440" y="3271520"/>
            <a:ext cx="1322070" cy="342900"/>
            <a:chOff x="13767" y="6102"/>
            <a:chExt cx="2082" cy="540"/>
          </a:xfrm>
        </p:grpSpPr>
        <p:sp>
          <p:nvSpPr>
            <p:cNvPr id="14" name="矩形 13"/>
            <p:cNvSpPr/>
            <p:nvPr/>
          </p:nvSpPr>
          <p:spPr>
            <a:xfrm>
              <a:off x="14263" y="6182"/>
              <a:ext cx="1586" cy="4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zh-CN" sz="1300" b="0" cap="none" spc="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2.4G+5.0G</a:t>
              </a:r>
              <a:endParaRPr lang="zh-CN" altLang="en-US" sz="13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3767" y="6102"/>
              <a:ext cx="632" cy="517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68950" y="1701483"/>
            <a:ext cx="1281430" cy="38163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72760" y="2383790"/>
            <a:ext cx="1012190" cy="60071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541645" y="3204845"/>
            <a:ext cx="1016000" cy="4095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24320" y="3204845"/>
            <a:ext cx="937260" cy="49149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005570" y="2419668"/>
            <a:ext cx="895350" cy="528955"/>
          </a:xfrm>
          <a:prstGeom prst="rect">
            <a:avLst/>
          </a:prstGeom>
        </p:spPr>
      </p:pic>
      <p:sp>
        <p:nvSpPr>
          <p:cNvPr id="15" name="Google Shape;106;p1"/>
          <p:cNvSpPr/>
          <p:nvPr/>
        </p:nvSpPr>
        <p:spPr>
          <a:xfrm>
            <a:off x="5564170" y="9869170"/>
            <a:ext cx="4390513" cy="200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DESIGN</a:t>
            </a:r>
            <a:endParaRPr sz="11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3" name="Google Shape;122;p1"/>
          <p:cNvGraphicFramePr/>
          <p:nvPr>
            <p:custDataLst>
              <p:tags r:id="rId5"/>
            </p:custDataLst>
          </p:nvPr>
        </p:nvGraphicFramePr>
        <p:xfrm>
          <a:off x="5586730" y="10166985"/>
          <a:ext cx="4345305" cy="1504950"/>
        </p:xfrm>
        <a:graphic>
          <a:graphicData uri="http://schemas.openxmlformats.org/drawingml/2006/table">
            <a:tbl>
              <a:tblPr>
                <a:noFill/>
                <a:tableStyleId>{9B160010-378B-472F-A4A5-138C01F60ED9}</a:tableStyleId>
              </a:tblPr>
              <a:tblGrid>
                <a:gridCol w="217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9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Frameless Design</a:t>
                      </a:r>
                      <a:endParaRPr sz="1400" u="none" strike="noStrike" cap="none"/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No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Screen Shape</a:t>
                      </a:r>
                      <a:endParaRPr sz="1400" u="none" strike="noStrike" cap="none"/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Flat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Frame Color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Black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Stand Color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Black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Swivel Stand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No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9" name="Google Shape;149;p2"/>
          <p:cNvSpPr/>
          <p:nvPr/>
        </p:nvSpPr>
        <p:spPr>
          <a:xfrm>
            <a:off x="349250" y="9869170"/>
            <a:ext cx="4940300" cy="219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Tx/>
            </a:pPr>
            <a:r>
              <a:rPr lang="en-US" sz="1100">
                <a:solidFill>
                  <a:schemeClr val="lt1"/>
                </a:solidFill>
                <a:sym typeface="Arial" panose="020B0604020202020204"/>
              </a:rPr>
              <a:t>MEDIA FORMAT</a:t>
            </a:r>
          </a:p>
        </p:txBody>
      </p:sp>
      <p:graphicFrame>
        <p:nvGraphicFramePr>
          <p:cNvPr id="150" name="Google Shape;150;p2"/>
          <p:cNvGraphicFramePr/>
          <p:nvPr>
            <p:custDataLst>
              <p:tags r:id="rId6"/>
            </p:custDataLst>
          </p:nvPr>
        </p:nvGraphicFramePr>
        <p:xfrm>
          <a:off x="523240" y="10140315"/>
          <a:ext cx="4782820" cy="1805940"/>
        </p:xfrm>
        <a:graphic>
          <a:graphicData uri="http://schemas.openxmlformats.org/drawingml/2006/table">
            <a:tbl>
              <a:tblPr>
                <a:noFill/>
                <a:tableStyleId>{9B160010-378B-472F-A4A5-138C01F60ED9}</a:tableStyleId>
              </a:tblPr>
              <a:tblGrid>
                <a:gridCol w="1026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2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Video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altLang="zh-CN" sz="1100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MP4,MKV,MOV,AV1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>
                          <a:sym typeface="Arial" panose="020B0604020202020204"/>
                        </a:rPr>
                        <a:t>Audio</a:t>
                      </a:r>
                      <a:endParaRPr lang="en-US" sz="1100" b="0" i="0" u="none" strike="noStrike" cap="none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altLang="zh-CN" sz="1100" dirty="0"/>
                        <a:t>MP3,WAV(PCM),AIFF,FLAC,AAC(5.1),OGG,AC3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 panose="020F0502020204030204"/>
                        <a:buNone/>
                      </a:pPr>
                      <a:r>
                        <a:rPr lang="en-US" sz="1100">
                          <a:sym typeface="Arial" panose="020B0604020202020204"/>
                        </a:rPr>
                        <a:t>Image</a:t>
                      </a:r>
                      <a:endParaRPr lang="en-US" sz="1100" b="0" i="0" u="none" strike="noStrike" cap="none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None/>
                      </a:pPr>
                      <a:r>
                        <a:rPr lang="en-US" altLang="zh-CN" sz="1100" dirty="0">
                          <a:sym typeface="Arial" panose="020B0604020202020204"/>
                        </a:rPr>
                        <a:t>JPEG、PNG、BMP</a:t>
                      </a:r>
                      <a:endParaRPr lang="en-US" altLang="zh-CN" sz="1100" u="none" strike="noStrike" cap="none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5-06-24_090319_7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885" y="9875520"/>
            <a:ext cx="1814195" cy="2852420"/>
          </a:xfrm>
          <a:prstGeom prst="rect">
            <a:avLst/>
          </a:prstGeom>
        </p:spPr>
      </p:pic>
      <p:pic>
        <p:nvPicPr>
          <p:cNvPr id="7" name="图片 6" descr="/Users/wu/Library/Containers/com.kingsoft.wpsoffice.mac/Data/tmp/kaimatting/20250623160913/output_aiMatting_20250623160915.pngoutput_aiMatting_202506231609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0180" y="1584960"/>
            <a:ext cx="5992495" cy="3361690"/>
          </a:xfrm>
          <a:prstGeom prst="rect">
            <a:avLst/>
          </a:prstGeom>
        </p:spPr>
      </p:pic>
      <p:pic>
        <p:nvPicPr>
          <p:cNvPr id="11" name="图片 10" descr="/Users/wu/Library/Containers/com.kingsoft.wpsoffice.mac/Data/tmp/kaimatting/20250623161034/output_aiMatting_20250623161037.pngoutput_aiMatting_20250623161037"/>
          <p:cNvPicPr>
            <a:picLocks noChangeAspect="1"/>
          </p:cNvPicPr>
          <p:nvPr/>
        </p:nvPicPr>
        <p:blipFill>
          <a:blip r:embed="rId8"/>
          <a:srcRect l="-11192" t="23965" r="50063" b="15353"/>
          <a:stretch>
            <a:fillRect/>
          </a:stretch>
        </p:blipFill>
        <p:spPr>
          <a:xfrm>
            <a:off x="3557270" y="2004060"/>
            <a:ext cx="5993130" cy="3337560"/>
          </a:xfrm>
          <a:prstGeom prst="rect">
            <a:avLst/>
          </a:prstGeom>
        </p:spPr>
      </p:pic>
      <p:sp>
        <p:nvSpPr>
          <p:cNvPr id="146" name="Google Shape;146;p2"/>
          <p:cNvSpPr/>
          <p:nvPr/>
        </p:nvSpPr>
        <p:spPr>
          <a:xfrm>
            <a:off x="292100" y="5641340"/>
            <a:ext cx="5013325" cy="219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FEATURES</a:t>
            </a:r>
            <a:endParaRPr sz="11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5520407" y="5642569"/>
            <a:ext cx="4390513" cy="200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SMART FUNCTION</a:t>
            </a:r>
            <a:endParaRPr sz="11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358775" y="9838055"/>
            <a:ext cx="7214235" cy="1993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ENERGY CONSUMPTION</a:t>
            </a:r>
            <a:endParaRPr sz="11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598648" y="1025388"/>
            <a:ext cx="591977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MODEL</a:t>
            </a:r>
          </a:p>
        </p:txBody>
      </p:sp>
      <p:sp>
        <p:nvSpPr>
          <p:cNvPr id="152" name="Google Shape;152;p2"/>
          <p:cNvSpPr/>
          <p:nvPr/>
        </p:nvSpPr>
        <p:spPr>
          <a:xfrm>
            <a:off x="1190625" y="1025389"/>
            <a:ext cx="307784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L32G4000</a:t>
            </a:r>
          </a:p>
        </p:txBody>
      </p:sp>
      <p:sp>
        <p:nvSpPr>
          <p:cNvPr id="153" name="Google Shape;153;p2"/>
          <p:cNvSpPr/>
          <p:nvPr/>
        </p:nvSpPr>
        <p:spPr>
          <a:xfrm>
            <a:off x="5578199" y="1030707"/>
            <a:ext cx="4390513" cy="21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DETAILS</a:t>
            </a:r>
          </a:p>
        </p:txBody>
      </p:sp>
      <p:sp>
        <p:nvSpPr>
          <p:cNvPr id="154" name="Google Shape;154;p2"/>
          <p:cNvSpPr/>
          <p:nvPr/>
        </p:nvSpPr>
        <p:spPr>
          <a:xfrm>
            <a:off x="366562" y="1030707"/>
            <a:ext cx="4939415" cy="21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PRODUCT PHOTOS</a:t>
            </a:r>
            <a:endParaRPr sz="11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358942" y="268215"/>
            <a:ext cx="9611487" cy="46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51E2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6" name="Google Shape;156;p2"/>
          <p:cNvSpPr txBox="1"/>
          <p:nvPr/>
        </p:nvSpPr>
        <p:spPr>
          <a:xfrm flipH="1">
            <a:off x="8906805" y="307824"/>
            <a:ext cx="1004364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None/>
            </a:pPr>
            <a:r>
              <a:rPr lang="en-US" sz="2800" i="0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2025</a:t>
            </a:r>
            <a:endParaRPr dirty="0"/>
          </a:p>
        </p:txBody>
      </p:sp>
      <p:sp>
        <p:nvSpPr>
          <p:cNvPr id="157" name="Google Shape;157;p2"/>
          <p:cNvSpPr txBox="1"/>
          <p:nvPr/>
        </p:nvSpPr>
        <p:spPr>
          <a:xfrm flipH="1">
            <a:off x="5572635" y="311039"/>
            <a:ext cx="328152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200" i="0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PRODUCT SPECIFICATION</a:t>
            </a:r>
            <a:endParaRPr sz="1000" i="0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" name="Google Shape;158;p2"/>
          <p:cNvSpPr/>
          <p:nvPr/>
        </p:nvSpPr>
        <p:spPr>
          <a:xfrm rot="5400000" flipH="1">
            <a:off x="2537041" y="-1919913"/>
            <a:ext cx="486000" cy="4842198"/>
          </a:xfrm>
          <a:prstGeom prst="flowChartManualInput">
            <a:avLst/>
          </a:prstGeom>
          <a:solidFill>
            <a:srgbClr val="FFFFFF"/>
          </a:solidFill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160" name="Google Shape;160;p2"/>
          <p:cNvGraphicFramePr/>
          <p:nvPr>
            <p:custDataLst>
              <p:tags r:id="rId1"/>
            </p:custDataLst>
          </p:nvPr>
        </p:nvGraphicFramePr>
        <p:xfrm>
          <a:off x="5681980" y="5921375"/>
          <a:ext cx="4084320" cy="3337560"/>
        </p:xfrm>
        <a:graphic>
          <a:graphicData uri="http://schemas.openxmlformats.org/drawingml/2006/table">
            <a:tbl>
              <a:tblPr>
                <a:noFill/>
                <a:tableStyleId>{9B160010-378B-472F-A4A5-138C01F60ED9}</a:tableStyleId>
              </a:tblPr>
              <a:tblGrid>
                <a:gridCol w="204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Quad Core</a:t>
                      </a: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lang="en-US" sz="12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HbbTV</a:t>
                      </a: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lang="en-US" sz="12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Works with Google Home </a:t>
                      </a: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Works with Apple Home </a:t>
                      </a: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Works with 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alexa</a:t>
                      </a: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Chromecast / Airplay</a:t>
                      </a: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• (</a:t>
                      </a:r>
                      <a:r>
                        <a:rPr lang="en-US" altLang="zh-CN" sz="12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cs typeface="Arial" panose="020B0604020202020204"/>
                          <a:sym typeface="Arial" panose="020B0604020202020204"/>
                        </a:rPr>
                        <a:t>RTN active)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</a:t>
                      </a:r>
                      <a:r>
                        <a:rPr lang="en-US" altLang="zh-CN" sz="12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pp Store</a:t>
                      </a: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cs typeface="Arial" panose="020B0604020202020204"/>
                          <a:sym typeface="Arial" panose="020B0604020202020204"/>
                        </a:rPr>
                        <a:t>Roku Store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WIFI</a:t>
                      </a:r>
                    </a:p>
                  </a:txBody>
                  <a:tcPr marL="91450" marR="91450" marT="9150" marB="9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2.4G&amp;5G</a:t>
                      </a:r>
                    </a:p>
                  </a:txBody>
                  <a:tcPr marL="91450" marR="91450" marT="9150" marB="915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1" name="Google Shape;161;p2"/>
          <p:cNvGraphicFramePr/>
          <p:nvPr>
            <p:custDataLst>
              <p:tags r:id="rId2"/>
            </p:custDataLst>
          </p:nvPr>
        </p:nvGraphicFramePr>
        <p:xfrm>
          <a:off x="534035" y="5944870"/>
          <a:ext cx="4771390" cy="3308985"/>
        </p:xfrm>
        <a:graphic>
          <a:graphicData uri="http://schemas.openxmlformats.org/drawingml/2006/table">
            <a:tbl>
              <a:tblPr>
                <a:noFill/>
                <a:tableStyleId>{9B160010-378B-472F-A4A5-138C01F60ED9}</a:tableStyleId>
              </a:tblPr>
              <a:tblGrid>
                <a:gridCol w="283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CI+(CI Plus) / CA-System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NO</a:t>
                      </a:r>
                      <a:endParaRPr lang="en-US" sz="12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E-manual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Guest Mode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Yes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OSD Language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EN, FR, DE, PT, ES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altLang="zh-CN" sz="1200" u="none" strike="noStrike" cap="none">
                          <a:solidFill>
                            <a:schemeClr val="dk1"/>
                          </a:solidFill>
                        </a:rPr>
                        <a:t>Software upgrading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Parental Lock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Sleep-Timer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lang="en-US" sz="12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ARC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lang="en-US" sz="12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eARC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NO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marL="0"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CEC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USB Media Player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Yes</a:t>
                      </a:r>
                      <a:endParaRPr lang="en-US" sz="12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USB Clone Function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NO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Teletext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NO</a:t>
                      </a:r>
                      <a:endParaRPr lang="en-US" sz="12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63" name="Google Shape;163;p2"/>
          <p:cNvGraphicFramePr/>
          <p:nvPr>
            <p:custDataLst>
              <p:tags r:id="rId3"/>
            </p:custDataLst>
          </p:nvPr>
        </p:nvGraphicFramePr>
        <p:xfrm>
          <a:off x="534670" y="10257790"/>
          <a:ext cx="7038340" cy="2439670"/>
        </p:xfrm>
        <a:graphic>
          <a:graphicData uri="http://schemas.openxmlformats.org/drawingml/2006/table">
            <a:tbl>
              <a:tblPr>
                <a:noFill/>
                <a:tableStyleId>{9B160010-378B-472F-A4A5-138C01F60ED9}</a:tableStyleId>
              </a:tblPr>
              <a:tblGrid>
                <a:gridCol w="333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Energy Rating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sym typeface="Arial" panose="020B0604020202020204"/>
                        </a:rPr>
                        <a:t>Six Stars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On-Mode Power Consumption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60W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Annual Energy Consumption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/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Stand-by Power Consumption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altLang="zh-CN" sz="12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≤ 0.5W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Off-Mode Power Consumption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&lt; 0.01W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AC Power Supply</a:t>
                      </a:r>
                    </a:p>
                  </a:txBody>
                  <a:tcPr marL="89200" marR="89200" marT="8950" marB="8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AC 100-240V,50/60Hz</a:t>
                      </a:r>
                    </a:p>
                  </a:txBody>
                  <a:tcPr marL="91450" marR="91450" marT="9150" marB="91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1" name="Google Shape;121;p2"/>
          <p:cNvSpPr/>
          <p:nvPr/>
        </p:nvSpPr>
        <p:spPr>
          <a:xfrm>
            <a:off x="635" y="14034135"/>
            <a:ext cx="10332720" cy="1076325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81500" y="14312265"/>
            <a:ext cx="1440180" cy="666750"/>
            <a:chOff x="6900" y="22539"/>
            <a:chExt cx="2268" cy="1050"/>
          </a:xfrm>
        </p:grpSpPr>
        <p:sp>
          <p:nvSpPr>
            <p:cNvPr id="84" name="Google Shape;191;p3"/>
            <p:cNvSpPr txBox="1"/>
            <p:nvPr/>
          </p:nvSpPr>
          <p:spPr>
            <a:xfrm>
              <a:off x="7120" y="23251"/>
              <a:ext cx="1828" cy="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i="0" u="none" strike="noStrike">
                  <a:solidFill>
                    <a:schemeClr val="bg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www.</a:t>
              </a:r>
              <a:r>
                <a:rPr lang="en-US" sz="800">
                  <a:solidFill>
                    <a:schemeClr val="bg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chiq</a:t>
              </a:r>
              <a:r>
                <a:rPr lang="en-US" sz="800" i="0" u="none" strike="noStrike">
                  <a:solidFill>
                    <a:schemeClr val="bg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.com.au</a:t>
              </a:r>
            </a:p>
          </p:txBody>
        </p:sp>
        <p:cxnSp>
          <p:nvCxnSpPr>
            <p:cNvPr id="85" name="Google Shape;192;p3"/>
            <p:cNvCxnSpPr/>
            <p:nvPr/>
          </p:nvCxnSpPr>
          <p:spPr>
            <a:xfrm>
              <a:off x="7120" y="23031"/>
              <a:ext cx="1828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3" name="文本框 82"/>
            <p:cNvSpPr txBox="1"/>
            <p:nvPr/>
          </p:nvSpPr>
          <p:spPr>
            <a:xfrm>
              <a:off x="6900" y="22539"/>
              <a:ext cx="2269" cy="3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000">
                  <a:solidFill>
                    <a:schemeClr val="bg1"/>
                  </a:solidFill>
                </a:rPr>
                <a:t>EAN: 6937555211190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805" y="307975"/>
            <a:ext cx="1160145" cy="3879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d889851-f378-47c4-95b0-459a510ac7dd"/>
  <p:tag name="COMMONDATA" val="eyJoZGlkIjoiMmVjZDBhNTNmZDk5ZWNiNDYyNTUwNWU2YzQ2M2Y4ZD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54*192"/>
  <p:tag name="TABLE_ENDDRAG_RECT" val="42*885*554*1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23*127"/>
  <p:tag name="TABLE_ENDDRAG_RECT" val="457*537*323*1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68*364"/>
  <p:tag name="TABLE_ENDDRAG_RECT" val="45*390*368*3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22*47"/>
  <p:tag name="TABLE_ENDDRAG_RECT" val="458*708*322*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56*134"/>
  <p:tag name="TABLE_ENDDRAG_RECT" val="28*983*756*1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42*142"/>
  <p:tag name="TABLE_ENDDRAG_RECT" val="437*940*342*1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76*142"/>
  <p:tag name="TABLE_ENDDRAG_RECT" val="41*798*376*1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21*237"/>
  <p:tag name="TABLE_ENDDRAG_RECT" val="458*408*321*2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75*260"/>
  <p:tag name="TABLE_ENDDRAG_RECT" val="42*468*375*260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BB81DCC00414D8E4D032D96887B92" ma:contentTypeVersion="21" ma:contentTypeDescription="Create a new document." ma:contentTypeScope="" ma:versionID="040a56c82b707bd07818af73cfa99861">
  <xsd:schema xmlns:xsd="http://www.w3.org/2001/XMLSchema" xmlns:xs="http://www.w3.org/2001/XMLSchema" xmlns:p="http://schemas.microsoft.com/office/2006/metadata/properties" xmlns:ns2="c851f6d8-1421-488a-866a-80bd7ba65e0e" xmlns:ns3="1815299d-e99f-4664-873e-47412109b39d" targetNamespace="http://schemas.microsoft.com/office/2006/metadata/properties" ma:root="true" ma:fieldsID="abf1ff93e4bf69a9964bf7610179d6c6" ns2:_="" ns3:_="">
    <xsd:import namespace="c851f6d8-1421-488a-866a-80bd7ba65e0e"/>
    <xsd:import namespace="1815299d-e99f-4664-873e-47412109b39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2:SharedWithUsers" minOccurs="0"/>
                <xsd:element ref="ns2:SharedWithDetail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1f6d8-1421-488a-866a-80bd7ba65e0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5ac6b8a-11fc-4142-b1c6-501bd740ba67}" ma:internalName="TaxCatchAll" ma:showField="CatchAllData" ma:web="c851f6d8-1421-488a-866a-80bd7ba65e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15299d-e99f-4664-873e-47412109b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5" nillable="true" ma:displayName="Sign-off status" ma:internalName="Sign_x002d_off_x0020_status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88c70e3-7945-4d0a-9ef8-2c4815ed41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851f6d8-1421-488a-866a-80bd7ba65e0e">H2442PQ5RXCY-422614425-96908</_dlc_DocId>
    <_dlc_DocIdUrl xmlns="c851f6d8-1421-488a-866a-80bd7ba65e0e">
      <Url>https://mmtau.sharepoint.com/sites/Purchasing/_layouts/15/DocIdRedir.aspx?ID=H2442PQ5RXCY-422614425-96908</Url>
      <Description>H2442PQ5RXCY-422614425-96908</Description>
    </_dlc_DocIdUrl>
    <_Flow_SignoffStatus xmlns="1815299d-e99f-4664-873e-47412109b39d" xsi:nil="true"/>
    <TaxCatchAll xmlns="c851f6d8-1421-488a-866a-80bd7ba65e0e" xsi:nil="true"/>
    <lcf76f155ced4ddcb4097134ff3c332f xmlns="1815299d-e99f-4664-873e-47412109b3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15C7B7-F084-4806-B597-0EEBCEC17202}"/>
</file>

<file path=customXml/itemProps2.xml><?xml version="1.0" encoding="utf-8"?>
<ds:datastoreItem xmlns:ds="http://schemas.openxmlformats.org/officeDocument/2006/customXml" ds:itemID="{DCA515AC-14D5-48E5-A9AE-977C0EA76A3C}"/>
</file>

<file path=customXml/itemProps3.xml><?xml version="1.0" encoding="utf-8"?>
<ds:datastoreItem xmlns:ds="http://schemas.openxmlformats.org/officeDocument/2006/customXml" ds:itemID="{13E170F2-E535-471F-9F88-3E1D0920DD98}"/>
</file>

<file path=customXml/itemProps4.xml><?xml version="1.0" encoding="utf-8"?>
<ds:datastoreItem xmlns:ds="http://schemas.openxmlformats.org/officeDocument/2006/customXml" ds:itemID="{8D61CB72-1CBA-42B8-855E-D62BBF7F4AA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Custom</PresentationFormat>
  <Paragraphs>188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yao wang</dc:creator>
  <cp:lastModifiedBy>Marc Doherty</cp:lastModifiedBy>
  <cp:revision>34</cp:revision>
  <dcterms:created xsi:type="dcterms:W3CDTF">2025-06-27T01:45:00Z</dcterms:created>
  <dcterms:modified xsi:type="dcterms:W3CDTF">2025-07-12T00:45:57Z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EC37DCAC8325457789B6310F08D1EB3D_12</vt:lpwstr>
  </property>
  <property fmtid="{D5CDD505-2E9C-101B-9397-08002B2CF9AE}" pid="4" name="ContentTypeId">
    <vt:lpwstr>0x010100502BB81DCC00414D8E4D032D96887B92</vt:lpwstr>
  </property>
  <property fmtid="{D5CDD505-2E9C-101B-9397-08002B2CF9AE}" pid="5" name="_dlc_DocIdItemGuid">
    <vt:lpwstr>4280ffb5-048b-4105-a355-9a4c802ccd4c</vt:lpwstr>
  </property>
</Properties>
</file>